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sldIdLst>
    <p:sldId id="2069" r:id="rId5"/>
    <p:sldId id="2037" r:id="rId6"/>
    <p:sldId id="2039" r:id="rId7"/>
    <p:sldId id="2049" r:id="rId8"/>
    <p:sldId id="310" r:id="rId9"/>
    <p:sldId id="2057" r:id="rId10"/>
    <p:sldId id="2058" r:id="rId11"/>
    <p:sldId id="2059" r:id="rId12"/>
    <p:sldId id="2060" r:id="rId13"/>
    <p:sldId id="2067" r:id="rId14"/>
    <p:sldId id="2068" r:id="rId15"/>
    <p:sldId id="2040" r:id="rId16"/>
    <p:sldId id="2050" r:id="rId17"/>
    <p:sldId id="2045" r:id="rId18"/>
    <p:sldId id="2048" r:id="rId19"/>
    <p:sldId id="2051" r:id="rId20"/>
    <p:sldId id="315" r:id="rId21"/>
    <p:sldId id="2053" r:id="rId22"/>
    <p:sldId id="2061" r:id="rId23"/>
    <p:sldId id="2055" r:id="rId24"/>
    <p:sldId id="2062" r:id="rId25"/>
    <p:sldId id="2046" r:id="rId26"/>
    <p:sldId id="2047" r:id="rId2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8B6726-EB9B-1AA2-FEE5-6AF6E9ABA96E}" name="Brianna Young" initials="BY" userId="S::byoung@jpa.com::5f11229b-7fdc-45a2-9d2d-8db8bdc77e3d" providerId="AD"/>
  <p188:author id="{E88A5938-E72E-37A6-83F7-928CB33CFD46}" name="Nina Stern" initials="NS" userId="S::nstern@jpa.com::84262331-b731-4cf3-b1fd-d07c9e6e9c7f" providerId="AD"/>
  <p188:author id="{2FEFA375-6B2E-6E94-0A69-E9D901CEB3A3}" name="Melissa Zuckerman" initials="MZ" userId="S::Melissa@jpa.com::861b670f-5571-425d-806d-7dc64e1cc68c" providerId="AD"/>
  <p188:author id="{4091F6AB-65FA-69B5-3CCF-4055CE41B2F3}" name="Kathlyn Farmer" initials="KF" userId="S::kfarmer@jpa.com::0c08f423-ae8c-44eb-8c13-ef7e14963c3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Zuckerman" initials="MZ" lastIdx="38" clrIdx="0">
    <p:extLst>
      <p:ext uri="{19B8F6BF-5375-455C-9EA6-DF929625EA0E}">
        <p15:presenceInfo xmlns:p15="http://schemas.microsoft.com/office/powerpoint/2012/main" userId="Melissa Zuckerman" providerId="None"/>
      </p:ext>
    </p:extLst>
  </p:cmAuthor>
  <p:cmAuthor id="2" name="Patrick Brady" initials="PB" lastIdx="1" clrIdx="1">
    <p:extLst>
      <p:ext uri="{19B8F6BF-5375-455C-9EA6-DF929625EA0E}">
        <p15:presenceInfo xmlns:p15="http://schemas.microsoft.com/office/powerpoint/2012/main" userId="Patrick Brady" providerId="None"/>
      </p:ext>
    </p:extLst>
  </p:cmAuthor>
  <p:cmAuthor id="3" name="JPA" initials="MZ" lastIdx="2" clrIdx="2">
    <p:extLst>
      <p:ext uri="{19B8F6BF-5375-455C-9EA6-DF929625EA0E}">
        <p15:presenceInfo xmlns:p15="http://schemas.microsoft.com/office/powerpoint/2012/main" userId="JPA" providerId="None"/>
      </p:ext>
    </p:extLst>
  </p:cmAuthor>
  <p:cmAuthor id="4" name="Leah McCleary" initials="LM" lastIdx="57" clrIdx="3">
    <p:extLst>
      <p:ext uri="{19B8F6BF-5375-455C-9EA6-DF929625EA0E}">
        <p15:presenceInfo xmlns:p15="http://schemas.microsoft.com/office/powerpoint/2012/main" userId="S::lmccleary@jpa.com::7dd34f47-7672-4f7c-8126-67600e82c0b5" providerId="AD"/>
      </p:ext>
    </p:extLst>
  </p:cmAuthor>
  <p:cmAuthor id="5" name="Melissa Zuckerman" initials="MZ [2]" lastIdx="14" clrIdx="4">
    <p:extLst>
      <p:ext uri="{19B8F6BF-5375-455C-9EA6-DF929625EA0E}">
        <p15:presenceInfo xmlns:p15="http://schemas.microsoft.com/office/powerpoint/2012/main" userId="S::Melissa@jpa.com::861b670f-5571-425d-806d-7dc64e1cc68c" providerId="AD"/>
      </p:ext>
    </p:extLst>
  </p:cmAuthor>
  <p:cmAuthor id="6" name="JPA Health" initials="JH" lastIdx="11" clrIdx="5">
    <p:extLst>
      <p:ext uri="{19B8F6BF-5375-455C-9EA6-DF929625EA0E}">
        <p15:presenceInfo xmlns:p15="http://schemas.microsoft.com/office/powerpoint/2012/main" userId="Xi6vno7T2vvVvXUPXJsCsSDG+sOVWPivDRcFXybykzc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0"/>
    <a:srgbClr val="000000"/>
    <a:srgbClr val="004987"/>
    <a:srgbClr val="3999DE"/>
    <a:srgbClr val="009CDE"/>
    <a:srgbClr val="5399DB"/>
    <a:srgbClr val="5098DA"/>
    <a:srgbClr val="990033"/>
    <a:srgbClr val="009999"/>
    <a:srgbClr val="B1E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3408D-339F-4E66-9797-9A11D38A7431}" v="2" dt="2024-09-12T22:22:34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59" d="100"/>
          <a:sy n="59" d="100"/>
        </p:scale>
        <p:origin x="1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AE69EC-D020-4A4C-B664-1332F40EF50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F354A92-3BC3-C14E-93E4-007F11286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A16CB-AEBE-4616-A0C2-923B64A8254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33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A16CB-AEBE-4616-A0C2-923B64A8254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1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54A92-3BC3-C14E-93E4-007F11286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335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54A92-3BC3-C14E-93E4-007F112865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9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54A92-3BC3-C14E-93E4-007F112865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3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54A92-3BC3-C14E-93E4-007F112865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30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54A92-3BC3-C14E-93E4-007F112865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6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A16CB-AEBE-4616-A0C2-923B64A8254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1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C5360A-14C5-0B4A-A7F1-8DB7A875B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94"/>
          <a:stretch/>
        </p:blipFill>
        <p:spPr>
          <a:xfrm flipH="1">
            <a:off x="-8548" y="0"/>
            <a:ext cx="1220689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5F62E0-588D-EF4C-848A-CC0BB54A3A96}"/>
              </a:ext>
            </a:extLst>
          </p:cNvPr>
          <p:cNvSpPr/>
          <p:nvPr userDrawn="1"/>
        </p:nvSpPr>
        <p:spPr>
          <a:xfrm>
            <a:off x="6350" y="5938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2000"/>
                </a:schemeClr>
              </a:gs>
              <a:gs pos="100000">
                <a:schemeClr val="bg1">
                  <a:alpha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C0D74CB-7322-C64C-8A81-6074028A0CC4}"/>
              </a:ext>
            </a:extLst>
          </p:cNvPr>
          <p:cNvSpPr/>
          <p:nvPr userDrawn="1"/>
        </p:nvSpPr>
        <p:spPr>
          <a:xfrm rot="5400000">
            <a:off x="402143" y="-409344"/>
            <a:ext cx="7357388" cy="817877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3A7583-5A46-BD40-9DA1-0FE2424E2C81}"/>
              </a:ext>
            </a:extLst>
          </p:cNvPr>
          <p:cNvCxnSpPr>
            <a:cxnSpLocks/>
          </p:cNvCxnSpPr>
          <p:nvPr userDrawn="1"/>
        </p:nvCxnSpPr>
        <p:spPr>
          <a:xfrm>
            <a:off x="489614" y="571274"/>
            <a:ext cx="1600372" cy="0"/>
          </a:xfrm>
          <a:prstGeom prst="line">
            <a:avLst/>
          </a:prstGeom>
          <a:ln w="508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D5ADDB2-95B3-E840-93FB-C78994786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16" y="1314727"/>
            <a:ext cx="1438040" cy="6471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CE436-8D2D-9548-833D-8CAD9DD91C9D}"/>
              </a:ext>
            </a:extLst>
          </p:cNvPr>
          <p:cNvCxnSpPr>
            <a:cxnSpLocks/>
          </p:cNvCxnSpPr>
          <p:nvPr userDrawn="1"/>
        </p:nvCxnSpPr>
        <p:spPr>
          <a:xfrm>
            <a:off x="497814" y="571274"/>
            <a:ext cx="11694186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2285FC-5126-3748-899E-D784AF6918D1}"/>
              </a:ext>
            </a:extLst>
          </p:cNvPr>
          <p:cNvCxnSpPr>
            <a:cxnSpLocks/>
          </p:cNvCxnSpPr>
          <p:nvPr userDrawn="1"/>
        </p:nvCxnSpPr>
        <p:spPr>
          <a:xfrm>
            <a:off x="669949" y="5202344"/>
            <a:ext cx="0" cy="1230338"/>
          </a:xfrm>
          <a:prstGeom prst="line">
            <a:avLst/>
          </a:prstGeom>
          <a:ln w="101600">
            <a:solidFill>
              <a:srgbClr val="B1E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E9901128-B1BB-6E43-8F60-9CCA8E423605}"/>
              </a:ext>
            </a:extLst>
          </p:cNvPr>
          <p:cNvSpPr/>
          <p:nvPr userDrawn="1"/>
        </p:nvSpPr>
        <p:spPr>
          <a:xfrm rot="16200000">
            <a:off x="10176232" y="4843574"/>
            <a:ext cx="1909514" cy="212202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00D6AD4-0A6D-1C46-9897-93812BE38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025" y="231395"/>
            <a:ext cx="6389688" cy="33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095CF8C-7C12-C54E-BC4E-7063AC8B2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4" y="2095147"/>
            <a:ext cx="4330170" cy="219976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3200">
                <a:solidFill>
                  <a:srgbClr val="009CDE"/>
                </a:solidFill>
                <a:latin typeface="Museo Sans 500" panose="02000000000000000000" pitchFamily="2" charset="77"/>
              </a:defRPr>
            </a:lvl1pPr>
          </a:lstStyle>
          <a:p>
            <a:pPr lvl="0"/>
            <a:r>
              <a:rPr lang="en-US"/>
              <a:t>Name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49E75-709D-D141-8944-B6372E7CE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19" y="5210849"/>
            <a:ext cx="4770612" cy="30844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980BB5F-D688-0049-8CAA-554994D924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319" y="5525545"/>
            <a:ext cx="4770612" cy="28199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8289CEB-2815-C447-90A4-B2BCD8340E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7319" y="6214311"/>
            <a:ext cx="4770612" cy="268579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9F1E045-529C-1044-8100-12C5D7A3AD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7319" y="5905555"/>
            <a:ext cx="4770612" cy="30844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138333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27855" y="6493421"/>
            <a:ext cx="2540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00" b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333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728185" y="6493422"/>
            <a:ext cx="6705600" cy="1381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6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D1BBB6-7BC2-C740-8357-80084091A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616" y="0"/>
            <a:ext cx="6120384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32A0C4-B9CF-E245-8121-FFAF3F5E2C64}"/>
              </a:ext>
            </a:extLst>
          </p:cNvPr>
          <p:cNvSpPr/>
          <p:nvPr userDrawn="1"/>
        </p:nvSpPr>
        <p:spPr>
          <a:xfrm>
            <a:off x="6066735" y="1"/>
            <a:ext cx="6096000" cy="6858806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4E06A-3393-3445-BE49-A1F3BC9A39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H="1">
            <a:off x="4882" y="0"/>
            <a:ext cx="728335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923141-6DAF-7243-A489-72DAF7B1CD37}"/>
              </a:ext>
            </a:extLst>
          </p:cNvPr>
          <p:cNvCxnSpPr>
            <a:cxnSpLocks/>
          </p:cNvCxnSpPr>
          <p:nvPr userDrawn="1"/>
        </p:nvCxnSpPr>
        <p:spPr>
          <a:xfrm>
            <a:off x="975360" y="1849350"/>
            <a:ext cx="0" cy="620408"/>
          </a:xfrm>
          <a:prstGeom prst="line">
            <a:avLst/>
          </a:prstGeom>
          <a:ln w="101600">
            <a:solidFill>
              <a:srgbClr val="B1E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A2EF0-42EA-DB42-86C6-91DA6A33A2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6960" y="1874007"/>
            <a:ext cx="5319532" cy="2587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400">
                <a:latin typeface="Museo Slab 500" panose="02000000000000000000" pitchFamily="2" charset="77"/>
              </a:defRPr>
            </a:lvl1pPr>
            <a:lvl2pPr>
              <a:defRPr sz="3400">
                <a:latin typeface="Museo Slab 500" panose="02000000000000000000" pitchFamily="2" charset="77"/>
              </a:defRPr>
            </a:lvl2pPr>
            <a:lvl3pPr>
              <a:defRPr sz="3400">
                <a:latin typeface="Museo Slab 500" panose="02000000000000000000" pitchFamily="2" charset="77"/>
              </a:defRPr>
            </a:lvl3pPr>
            <a:lvl4pPr>
              <a:defRPr sz="3400">
                <a:latin typeface="Museo Slab 500" panose="02000000000000000000" pitchFamily="2" charset="77"/>
              </a:defRPr>
            </a:lvl4pPr>
            <a:lvl5pPr>
              <a:defRPr sz="3400">
                <a:latin typeface="Museo Slab 500" panose="02000000000000000000" pitchFamily="2" charset="77"/>
              </a:defRPr>
            </a:lvl5pPr>
          </a:lstStyle>
          <a:p>
            <a:pPr lvl="0"/>
            <a:r>
              <a:rPr lang="en-US"/>
              <a:t>Transition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361B7-4247-BB44-A4E8-43805FDC53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7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5080D28-2E2B-F848-8369-16FC1D31C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801624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DEB45F-052A-6F47-8B12-CD682285176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8C5C2-7CCE-DB4B-8997-7BD914A4392E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213E6D-8865-DF48-88F8-807DF7A1BE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4908647" y="0"/>
            <a:ext cx="7283353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46DBB0-9646-4142-9B09-403BC9BFA845}"/>
              </a:ext>
            </a:extLst>
          </p:cNvPr>
          <p:cNvCxnSpPr>
            <a:cxnSpLocks/>
          </p:cNvCxnSpPr>
          <p:nvPr userDrawn="1"/>
        </p:nvCxnSpPr>
        <p:spPr>
          <a:xfrm>
            <a:off x="6573409" y="1849350"/>
            <a:ext cx="0" cy="620408"/>
          </a:xfrm>
          <a:prstGeom prst="line">
            <a:avLst/>
          </a:prstGeom>
          <a:ln w="101600">
            <a:solidFill>
              <a:srgbClr val="FFC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F474D-8F5A-9B4D-A0F4-3DF8ADE98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4373" y="1849438"/>
            <a:ext cx="4675603" cy="2611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3400"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E0A2D-84A2-E74E-8187-8D8F41521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2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7FDE0-226E-7946-846B-1AF73BEDF959}"/>
              </a:ext>
            </a:extLst>
          </p:cNvPr>
          <p:cNvCxnSpPr>
            <a:cxnSpLocks/>
          </p:cNvCxnSpPr>
          <p:nvPr userDrawn="1"/>
        </p:nvCxnSpPr>
        <p:spPr>
          <a:xfrm>
            <a:off x="497814" y="571274"/>
            <a:ext cx="11252226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A34B2-8292-A649-9CB6-38C30F244145}"/>
              </a:ext>
            </a:extLst>
          </p:cNvPr>
          <p:cNvCxnSpPr>
            <a:cxnSpLocks/>
          </p:cNvCxnSpPr>
          <p:nvPr userDrawn="1"/>
        </p:nvCxnSpPr>
        <p:spPr>
          <a:xfrm>
            <a:off x="489614" y="571274"/>
            <a:ext cx="1600372" cy="0"/>
          </a:xfrm>
          <a:prstGeom prst="line">
            <a:avLst/>
          </a:prstGeom>
          <a:ln w="508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8E0A54-0EFF-D64D-AA1D-0FC805AB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025" y="241555"/>
            <a:ext cx="6389688" cy="33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D9D9D6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 err="1"/>
              <a:t>OSMAP</a:t>
            </a:r>
            <a:r>
              <a:rPr lang="en-US"/>
              <a:t>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72EB-BFD6-1F40-8D45-F5582A352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796390"/>
            <a:ext cx="11261725" cy="5194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009CDE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CDD907-A2CA-F54C-B478-CCB79BE3B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0" y="1517650"/>
            <a:ext cx="11261725" cy="46291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B011B1-14C3-CC4F-B1EC-7DC8918AA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8826B08C-508B-464A-BB3B-4E02282D8B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48212" y="6386281"/>
            <a:ext cx="2743200" cy="270368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fld id="{479B05D6-ACAF-9B4D-A7B4-825DC8A79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5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7FDE0-226E-7946-846B-1AF73BEDF959}"/>
              </a:ext>
            </a:extLst>
          </p:cNvPr>
          <p:cNvCxnSpPr>
            <a:cxnSpLocks/>
          </p:cNvCxnSpPr>
          <p:nvPr userDrawn="1"/>
        </p:nvCxnSpPr>
        <p:spPr>
          <a:xfrm>
            <a:off x="497814" y="571274"/>
            <a:ext cx="11252226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A34B2-8292-A649-9CB6-38C30F244145}"/>
              </a:ext>
            </a:extLst>
          </p:cNvPr>
          <p:cNvCxnSpPr>
            <a:cxnSpLocks/>
          </p:cNvCxnSpPr>
          <p:nvPr userDrawn="1"/>
        </p:nvCxnSpPr>
        <p:spPr>
          <a:xfrm>
            <a:off x="489614" y="571274"/>
            <a:ext cx="1600372" cy="0"/>
          </a:xfrm>
          <a:prstGeom prst="line">
            <a:avLst/>
          </a:prstGeom>
          <a:ln w="508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8E0A54-0EFF-D64D-AA1D-0FC805AB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025" y="241555"/>
            <a:ext cx="6389688" cy="33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D9D9D6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Name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72EB-BFD6-1F40-8D45-F5582A352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796390"/>
            <a:ext cx="11261725" cy="5194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009CDE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CDD907-A2CA-F54C-B478-CCB79BE3B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0" y="1517650"/>
            <a:ext cx="8531957" cy="46291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08F6529-72BE-4A4E-837B-B1964795E082}"/>
              </a:ext>
            </a:extLst>
          </p:cNvPr>
          <p:cNvSpPr/>
          <p:nvPr userDrawn="1"/>
        </p:nvSpPr>
        <p:spPr>
          <a:xfrm>
            <a:off x="8793871" y="-20320"/>
            <a:ext cx="3398129" cy="6907432"/>
          </a:xfrm>
          <a:custGeom>
            <a:avLst/>
            <a:gdLst>
              <a:gd name="connsiteX0" fmla="*/ 0 w 4460240"/>
              <a:gd name="connsiteY0" fmla="*/ 0 h 6858000"/>
              <a:gd name="connsiteX1" fmla="*/ 4460240 w 4460240"/>
              <a:gd name="connsiteY1" fmla="*/ 0 h 6858000"/>
              <a:gd name="connsiteX2" fmla="*/ 4460240 w 4460240"/>
              <a:gd name="connsiteY2" fmla="*/ 6858000 h 6858000"/>
              <a:gd name="connsiteX3" fmla="*/ 0 w 4460240"/>
              <a:gd name="connsiteY3" fmla="*/ 6858000 h 6858000"/>
              <a:gd name="connsiteX4" fmla="*/ 0 w 4460240"/>
              <a:gd name="connsiteY4" fmla="*/ 0 h 6858000"/>
              <a:gd name="connsiteX0" fmla="*/ 1320800 w 4460240"/>
              <a:gd name="connsiteY0" fmla="*/ 10160 h 6858000"/>
              <a:gd name="connsiteX1" fmla="*/ 4460240 w 4460240"/>
              <a:gd name="connsiteY1" fmla="*/ 0 h 6858000"/>
              <a:gd name="connsiteX2" fmla="*/ 4460240 w 4460240"/>
              <a:gd name="connsiteY2" fmla="*/ 6858000 h 6858000"/>
              <a:gd name="connsiteX3" fmla="*/ 0 w 4460240"/>
              <a:gd name="connsiteY3" fmla="*/ 6858000 h 6858000"/>
              <a:gd name="connsiteX4" fmla="*/ 1320800 w 4460240"/>
              <a:gd name="connsiteY4" fmla="*/ 10160 h 6858000"/>
              <a:gd name="connsiteX0" fmla="*/ 1320800 w 4460240"/>
              <a:gd name="connsiteY0" fmla="*/ 0 h 6878320"/>
              <a:gd name="connsiteX1" fmla="*/ 4460240 w 4460240"/>
              <a:gd name="connsiteY1" fmla="*/ 20320 h 6878320"/>
              <a:gd name="connsiteX2" fmla="*/ 4460240 w 4460240"/>
              <a:gd name="connsiteY2" fmla="*/ 6878320 h 6878320"/>
              <a:gd name="connsiteX3" fmla="*/ 0 w 4460240"/>
              <a:gd name="connsiteY3" fmla="*/ 6878320 h 6878320"/>
              <a:gd name="connsiteX4" fmla="*/ 1320800 w 4460240"/>
              <a:gd name="connsiteY4" fmla="*/ 0 h 6878320"/>
              <a:gd name="connsiteX0" fmla="*/ 1320800 w 4460240"/>
              <a:gd name="connsiteY0" fmla="*/ 0 h 6878320"/>
              <a:gd name="connsiteX1" fmla="*/ 4460240 w 4460240"/>
              <a:gd name="connsiteY1" fmla="*/ 0 h 6878320"/>
              <a:gd name="connsiteX2" fmla="*/ 4460240 w 4460240"/>
              <a:gd name="connsiteY2" fmla="*/ 6878320 h 6878320"/>
              <a:gd name="connsiteX3" fmla="*/ 0 w 4460240"/>
              <a:gd name="connsiteY3" fmla="*/ 6878320 h 6878320"/>
              <a:gd name="connsiteX4" fmla="*/ 1320800 w 4460240"/>
              <a:gd name="connsiteY4" fmla="*/ 0 h 6878320"/>
              <a:gd name="connsiteX0" fmla="*/ 931070 w 4070510"/>
              <a:gd name="connsiteY0" fmla="*/ 0 h 6898640"/>
              <a:gd name="connsiteX1" fmla="*/ 4070510 w 4070510"/>
              <a:gd name="connsiteY1" fmla="*/ 0 h 6898640"/>
              <a:gd name="connsiteX2" fmla="*/ 4070510 w 4070510"/>
              <a:gd name="connsiteY2" fmla="*/ 6878320 h 6898640"/>
              <a:gd name="connsiteX3" fmla="*/ 0 w 4070510"/>
              <a:gd name="connsiteY3" fmla="*/ 6898640 h 6898640"/>
              <a:gd name="connsiteX4" fmla="*/ 931070 w 4070510"/>
              <a:gd name="connsiteY4" fmla="*/ 0 h 6898640"/>
              <a:gd name="connsiteX0" fmla="*/ 687489 w 3826929"/>
              <a:gd name="connsiteY0" fmla="*/ 0 h 6898640"/>
              <a:gd name="connsiteX1" fmla="*/ 3826929 w 3826929"/>
              <a:gd name="connsiteY1" fmla="*/ 0 h 6898640"/>
              <a:gd name="connsiteX2" fmla="*/ 3826929 w 3826929"/>
              <a:gd name="connsiteY2" fmla="*/ 6878320 h 6898640"/>
              <a:gd name="connsiteX3" fmla="*/ 0 w 3826929"/>
              <a:gd name="connsiteY3" fmla="*/ 6898640 h 6898640"/>
              <a:gd name="connsiteX4" fmla="*/ 687489 w 3826929"/>
              <a:gd name="connsiteY4" fmla="*/ 0 h 6898640"/>
              <a:gd name="connsiteX0" fmla="*/ 856122 w 3826929"/>
              <a:gd name="connsiteY0" fmla="*/ 8792 h 6898640"/>
              <a:gd name="connsiteX1" fmla="*/ 3826929 w 3826929"/>
              <a:gd name="connsiteY1" fmla="*/ 0 h 6898640"/>
              <a:gd name="connsiteX2" fmla="*/ 3826929 w 3826929"/>
              <a:gd name="connsiteY2" fmla="*/ 6878320 h 6898640"/>
              <a:gd name="connsiteX3" fmla="*/ 0 w 3826929"/>
              <a:gd name="connsiteY3" fmla="*/ 6898640 h 6898640"/>
              <a:gd name="connsiteX4" fmla="*/ 856122 w 3826929"/>
              <a:gd name="connsiteY4" fmla="*/ 8792 h 6898640"/>
              <a:gd name="connsiteX0" fmla="*/ 650015 w 3620822"/>
              <a:gd name="connsiteY0" fmla="*/ 8792 h 6907432"/>
              <a:gd name="connsiteX1" fmla="*/ 3620822 w 3620822"/>
              <a:gd name="connsiteY1" fmla="*/ 0 h 6907432"/>
              <a:gd name="connsiteX2" fmla="*/ 3620822 w 3620822"/>
              <a:gd name="connsiteY2" fmla="*/ 6878320 h 6907432"/>
              <a:gd name="connsiteX3" fmla="*/ 0 w 3620822"/>
              <a:gd name="connsiteY3" fmla="*/ 6907432 h 6907432"/>
              <a:gd name="connsiteX4" fmla="*/ 650015 w 3620822"/>
              <a:gd name="connsiteY4" fmla="*/ 8792 h 6907432"/>
              <a:gd name="connsiteX0" fmla="*/ 743700 w 3620822"/>
              <a:gd name="connsiteY0" fmla="*/ 17585 h 6907432"/>
              <a:gd name="connsiteX1" fmla="*/ 3620822 w 3620822"/>
              <a:gd name="connsiteY1" fmla="*/ 0 h 6907432"/>
              <a:gd name="connsiteX2" fmla="*/ 3620822 w 3620822"/>
              <a:gd name="connsiteY2" fmla="*/ 6878320 h 6907432"/>
              <a:gd name="connsiteX3" fmla="*/ 0 w 3620822"/>
              <a:gd name="connsiteY3" fmla="*/ 6907432 h 6907432"/>
              <a:gd name="connsiteX4" fmla="*/ 743700 w 3620822"/>
              <a:gd name="connsiteY4" fmla="*/ 17585 h 690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0822" h="6907432">
                <a:moveTo>
                  <a:pt x="743700" y="17585"/>
                </a:moveTo>
                <a:lnTo>
                  <a:pt x="3620822" y="0"/>
                </a:lnTo>
                <a:lnTo>
                  <a:pt x="3620822" y="6878320"/>
                </a:lnTo>
                <a:lnTo>
                  <a:pt x="0" y="6907432"/>
                </a:lnTo>
                <a:lnTo>
                  <a:pt x="743700" y="17585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27" t="-966" r="-17273" b="-9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583F8-C7E2-7D42-B9D6-E34D99C8E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B98F126-B7D2-1E4A-9542-7937BBF972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48212" y="6386281"/>
            <a:ext cx="2743200" cy="270368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fld id="{479B05D6-ACAF-9B4D-A7B4-825DC8A79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0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718C7D-6FA6-E040-B58C-342486BC65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83395" y="-20320"/>
            <a:ext cx="3408606" cy="6887113"/>
          </a:xfrm>
          <a:custGeom>
            <a:avLst/>
            <a:gdLst>
              <a:gd name="connsiteX0" fmla="*/ 0 w 3830637"/>
              <a:gd name="connsiteY0" fmla="*/ 0 h 6878320"/>
              <a:gd name="connsiteX1" fmla="*/ 3830637 w 3830637"/>
              <a:gd name="connsiteY1" fmla="*/ 0 h 6878320"/>
              <a:gd name="connsiteX2" fmla="*/ 3830637 w 3830637"/>
              <a:gd name="connsiteY2" fmla="*/ 6878320 h 6878320"/>
              <a:gd name="connsiteX3" fmla="*/ 0 w 3830637"/>
              <a:gd name="connsiteY3" fmla="*/ 6878320 h 6878320"/>
              <a:gd name="connsiteX4" fmla="*/ 0 w 3830637"/>
              <a:gd name="connsiteY4" fmla="*/ 0 h 6878320"/>
              <a:gd name="connsiteX0" fmla="*/ 883920 w 3830637"/>
              <a:gd name="connsiteY0" fmla="*/ 0 h 6878320"/>
              <a:gd name="connsiteX1" fmla="*/ 3830637 w 3830637"/>
              <a:gd name="connsiteY1" fmla="*/ 0 h 6878320"/>
              <a:gd name="connsiteX2" fmla="*/ 3830637 w 3830637"/>
              <a:gd name="connsiteY2" fmla="*/ 6878320 h 6878320"/>
              <a:gd name="connsiteX3" fmla="*/ 0 w 3830637"/>
              <a:gd name="connsiteY3" fmla="*/ 6878320 h 6878320"/>
              <a:gd name="connsiteX4" fmla="*/ 883920 w 3830637"/>
              <a:gd name="connsiteY4" fmla="*/ 0 h 6878320"/>
              <a:gd name="connsiteX0" fmla="*/ 461889 w 3408606"/>
              <a:gd name="connsiteY0" fmla="*/ 0 h 6887113"/>
              <a:gd name="connsiteX1" fmla="*/ 3408606 w 3408606"/>
              <a:gd name="connsiteY1" fmla="*/ 0 h 6887113"/>
              <a:gd name="connsiteX2" fmla="*/ 3408606 w 3408606"/>
              <a:gd name="connsiteY2" fmla="*/ 6878320 h 6887113"/>
              <a:gd name="connsiteX3" fmla="*/ 0 w 3408606"/>
              <a:gd name="connsiteY3" fmla="*/ 6887113 h 6887113"/>
              <a:gd name="connsiteX4" fmla="*/ 461889 w 3408606"/>
              <a:gd name="connsiteY4" fmla="*/ 0 h 6887113"/>
              <a:gd name="connsiteX0" fmla="*/ 699282 w 3408606"/>
              <a:gd name="connsiteY0" fmla="*/ 0 h 6887113"/>
              <a:gd name="connsiteX1" fmla="*/ 3408606 w 3408606"/>
              <a:gd name="connsiteY1" fmla="*/ 0 h 6887113"/>
              <a:gd name="connsiteX2" fmla="*/ 3408606 w 3408606"/>
              <a:gd name="connsiteY2" fmla="*/ 6878320 h 6887113"/>
              <a:gd name="connsiteX3" fmla="*/ 0 w 3408606"/>
              <a:gd name="connsiteY3" fmla="*/ 6887113 h 6887113"/>
              <a:gd name="connsiteX4" fmla="*/ 699282 w 3408606"/>
              <a:gd name="connsiteY4" fmla="*/ 0 h 688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606" h="6887113">
                <a:moveTo>
                  <a:pt x="699282" y="0"/>
                </a:moveTo>
                <a:lnTo>
                  <a:pt x="3408606" y="0"/>
                </a:lnTo>
                <a:lnTo>
                  <a:pt x="3408606" y="6878320"/>
                </a:lnTo>
                <a:lnTo>
                  <a:pt x="0" y="6887113"/>
                </a:lnTo>
                <a:lnTo>
                  <a:pt x="699282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r">
              <a:defRPr sz="1400">
                <a:latin typeface="Museo Sans 500" panose="02000000000000000000" pitchFamily="2" charset="77"/>
              </a:defRPr>
            </a:lvl1pPr>
          </a:lstStyle>
          <a:p>
            <a:r>
              <a:rPr lang="en-US"/>
              <a:t>Insert custom image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7FDE0-226E-7946-846B-1AF73BEDF959}"/>
              </a:ext>
            </a:extLst>
          </p:cNvPr>
          <p:cNvCxnSpPr>
            <a:cxnSpLocks/>
          </p:cNvCxnSpPr>
          <p:nvPr userDrawn="1"/>
        </p:nvCxnSpPr>
        <p:spPr>
          <a:xfrm>
            <a:off x="497814" y="571274"/>
            <a:ext cx="11252226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A34B2-8292-A649-9CB6-38C30F244145}"/>
              </a:ext>
            </a:extLst>
          </p:cNvPr>
          <p:cNvCxnSpPr>
            <a:cxnSpLocks/>
          </p:cNvCxnSpPr>
          <p:nvPr userDrawn="1"/>
        </p:nvCxnSpPr>
        <p:spPr>
          <a:xfrm>
            <a:off x="489614" y="571274"/>
            <a:ext cx="1600372" cy="0"/>
          </a:xfrm>
          <a:prstGeom prst="line">
            <a:avLst/>
          </a:prstGeom>
          <a:ln w="508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8E0A54-0EFF-D64D-AA1D-0FC805AB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025" y="241555"/>
            <a:ext cx="6389688" cy="33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D9D9D6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Name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72EB-BFD6-1F40-8D45-F5582A352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796390"/>
            <a:ext cx="11261725" cy="5194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009CDE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422391-B85D-5547-9562-C2B30E642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E769302F-1811-8A4A-BE51-18AE87A5CF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48212" y="6386281"/>
            <a:ext cx="2743200" cy="270368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fld id="{479B05D6-ACAF-9B4D-A7B4-825DC8A79C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7226AC-4019-A84A-9990-D41A24CB50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517650"/>
            <a:ext cx="8531956" cy="46291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087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Color 1">
    <p:bg>
      <p:bgPr>
        <a:solidFill>
          <a:srgbClr val="B1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7FDE0-226E-7946-846B-1AF73BEDF959}"/>
              </a:ext>
            </a:extLst>
          </p:cNvPr>
          <p:cNvCxnSpPr>
            <a:cxnSpLocks/>
          </p:cNvCxnSpPr>
          <p:nvPr userDrawn="1"/>
        </p:nvCxnSpPr>
        <p:spPr>
          <a:xfrm>
            <a:off x="497814" y="571274"/>
            <a:ext cx="11252226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A34B2-8292-A649-9CB6-38C30F244145}"/>
              </a:ext>
            </a:extLst>
          </p:cNvPr>
          <p:cNvCxnSpPr>
            <a:cxnSpLocks/>
          </p:cNvCxnSpPr>
          <p:nvPr userDrawn="1"/>
        </p:nvCxnSpPr>
        <p:spPr>
          <a:xfrm>
            <a:off x="489614" y="571274"/>
            <a:ext cx="1600372" cy="0"/>
          </a:xfrm>
          <a:prstGeom prst="line">
            <a:avLst/>
          </a:prstGeom>
          <a:ln w="508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8E0A54-0EFF-D64D-AA1D-0FC805AB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025" y="241555"/>
            <a:ext cx="6389688" cy="33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Name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72EB-BFD6-1F40-8D45-F5582A352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796390"/>
            <a:ext cx="11261725" cy="5194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004987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CDD907-A2CA-F54C-B478-CCB79BE3B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0" y="1517650"/>
            <a:ext cx="11261725" cy="46291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91F8A-BD02-D54C-9D26-7C39AD9E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072F97E1-1269-DA46-A8F3-40559330BE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48212" y="6386281"/>
            <a:ext cx="2743200" cy="2703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useo Slab 500" panose="02000000000000000000" pitchFamily="2" charset="77"/>
              </a:defRPr>
            </a:lvl1pPr>
          </a:lstStyle>
          <a:p>
            <a:fld id="{479B05D6-ACAF-9B4D-A7B4-825DC8A79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4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Color 2">
    <p:bg>
      <p:bgPr>
        <a:solidFill>
          <a:srgbClr val="B1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7FDE0-226E-7946-846B-1AF73BEDF959}"/>
              </a:ext>
            </a:extLst>
          </p:cNvPr>
          <p:cNvCxnSpPr>
            <a:cxnSpLocks/>
          </p:cNvCxnSpPr>
          <p:nvPr userDrawn="1"/>
        </p:nvCxnSpPr>
        <p:spPr>
          <a:xfrm>
            <a:off x="497814" y="571274"/>
            <a:ext cx="11252226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A34B2-8292-A649-9CB6-38C30F244145}"/>
              </a:ext>
            </a:extLst>
          </p:cNvPr>
          <p:cNvCxnSpPr>
            <a:cxnSpLocks/>
          </p:cNvCxnSpPr>
          <p:nvPr userDrawn="1"/>
        </p:nvCxnSpPr>
        <p:spPr>
          <a:xfrm>
            <a:off x="489614" y="571274"/>
            <a:ext cx="1600372" cy="0"/>
          </a:xfrm>
          <a:prstGeom prst="line">
            <a:avLst/>
          </a:prstGeom>
          <a:ln w="508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8E0A54-0EFF-D64D-AA1D-0FC805AB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025" y="241555"/>
            <a:ext cx="6389688" cy="33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Name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72EB-BFD6-1F40-8D45-F5582A352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796390"/>
            <a:ext cx="11261725" cy="5194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004987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CDD907-A2CA-F54C-B478-CCB79BE3B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0" y="1517650"/>
            <a:ext cx="8558881" cy="46291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5C929D-13C9-704C-9115-B286181216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38CC220-5C51-524C-82DF-28B944F279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48212" y="6386281"/>
            <a:ext cx="2743200" cy="2703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useo Slab 500" panose="02000000000000000000" pitchFamily="2" charset="77"/>
              </a:defRPr>
            </a:lvl1pPr>
          </a:lstStyle>
          <a:p>
            <a:fld id="{479B05D6-ACAF-9B4D-A7B4-825DC8A79C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8E7FEFF-1D8E-6043-9F40-98384D3F26A0}"/>
              </a:ext>
            </a:extLst>
          </p:cNvPr>
          <p:cNvSpPr/>
          <p:nvPr userDrawn="1"/>
        </p:nvSpPr>
        <p:spPr>
          <a:xfrm>
            <a:off x="8793871" y="-20320"/>
            <a:ext cx="3398129" cy="6907432"/>
          </a:xfrm>
          <a:custGeom>
            <a:avLst/>
            <a:gdLst>
              <a:gd name="connsiteX0" fmla="*/ 0 w 4460240"/>
              <a:gd name="connsiteY0" fmla="*/ 0 h 6858000"/>
              <a:gd name="connsiteX1" fmla="*/ 4460240 w 4460240"/>
              <a:gd name="connsiteY1" fmla="*/ 0 h 6858000"/>
              <a:gd name="connsiteX2" fmla="*/ 4460240 w 4460240"/>
              <a:gd name="connsiteY2" fmla="*/ 6858000 h 6858000"/>
              <a:gd name="connsiteX3" fmla="*/ 0 w 4460240"/>
              <a:gd name="connsiteY3" fmla="*/ 6858000 h 6858000"/>
              <a:gd name="connsiteX4" fmla="*/ 0 w 4460240"/>
              <a:gd name="connsiteY4" fmla="*/ 0 h 6858000"/>
              <a:gd name="connsiteX0" fmla="*/ 1320800 w 4460240"/>
              <a:gd name="connsiteY0" fmla="*/ 10160 h 6858000"/>
              <a:gd name="connsiteX1" fmla="*/ 4460240 w 4460240"/>
              <a:gd name="connsiteY1" fmla="*/ 0 h 6858000"/>
              <a:gd name="connsiteX2" fmla="*/ 4460240 w 4460240"/>
              <a:gd name="connsiteY2" fmla="*/ 6858000 h 6858000"/>
              <a:gd name="connsiteX3" fmla="*/ 0 w 4460240"/>
              <a:gd name="connsiteY3" fmla="*/ 6858000 h 6858000"/>
              <a:gd name="connsiteX4" fmla="*/ 1320800 w 4460240"/>
              <a:gd name="connsiteY4" fmla="*/ 10160 h 6858000"/>
              <a:gd name="connsiteX0" fmla="*/ 1320800 w 4460240"/>
              <a:gd name="connsiteY0" fmla="*/ 0 h 6878320"/>
              <a:gd name="connsiteX1" fmla="*/ 4460240 w 4460240"/>
              <a:gd name="connsiteY1" fmla="*/ 20320 h 6878320"/>
              <a:gd name="connsiteX2" fmla="*/ 4460240 w 4460240"/>
              <a:gd name="connsiteY2" fmla="*/ 6878320 h 6878320"/>
              <a:gd name="connsiteX3" fmla="*/ 0 w 4460240"/>
              <a:gd name="connsiteY3" fmla="*/ 6878320 h 6878320"/>
              <a:gd name="connsiteX4" fmla="*/ 1320800 w 4460240"/>
              <a:gd name="connsiteY4" fmla="*/ 0 h 6878320"/>
              <a:gd name="connsiteX0" fmla="*/ 1320800 w 4460240"/>
              <a:gd name="connsiteY0" fmla="*/ 0 h 6878320"/>
              <a:gd name="connsiteX1" fmla="*/ 4460240 w 4460240"/>
              <a:gd name="connsiteY1" fmla="*/ 0 h 6878320"/>
              <a:gd name="connsiteX2" fmla="*/ 4460240 w 4460240"/>
              <a:gd name="connsiteY2" fmla="*/ 6878320 h 6878320"/>
              <a:gd name="connsiteX3" fmla="*/ 0 w 4460240"/>
              <a:gd name="connsiteY3" fmla="*/ 6878320 h 6878320"/>
              <a:gd name="connsiteX4" fmla="*/ 1320800 w 4460240"/>
              <a:gd name="connsiteY4" fmla="*/ 0 h 6878320"/>
              <a:gd name="connsiteX0" fmla="*/ 931070 w 4070510"/>
              <a:gd name="connsiteY0" fmla="*/ 0 h 6898640"/>
              <a:gd name="connsiteX1" fmla="*/ 4070510 w 4070510"/>
              <a:gd name="connsiteY1" fmla="*/ 0 h 6898640"/>
              <a:gd name="connsiteX2" fmla="*/ 4070510 w 4070510"/>
              <a:gd name="connsiteY2" fmla="*/ 6878320 h 6898640"/>
              <a:gd name="connsiteX3" fmla="*/ 0 w 4070510"/>
              <a:gd name="connsiteY3" fmla="*/ 6898640 h 6898640"/>
              <a:gd name="connsiteX4" fmla="*/ 931070 w 4070510"/>
              <a:gd name="connsiteY4" fmla="*/ 0 h 6898640"/>
              <a:gd name="connsiteX0" fmla="*/ 687489 w 3826929"/>
              <a:gd name="connsiteY0" fmla="*/ 0 h 6898640"/>
              <a:gd name="connsiteX1" fmla="*/ 3826929 w 3826929"/>
              <a:gd name="connsiteY1" fmla="*/ 0 h 6898640"/>
              <a:gd name="connsiteX2" fmla="*/ 3826929 w 3826929"/>
              <a:gd name="connsiteY2" fmla="*/ 6878320 h 6898640"/>
              <a:gd name="connsiteX3" fmla="*/ 0 w 3826929"/>
              <a:gd name="connsiteY3" fmla="*/ 6898640 h 6898640"/>
              <a:gd name="connsiteX4" fmla="*/ 687489 w 3826929"/>
              <a:gd name="connsiteY4" fmla="*/ 0 h 6898640"/>
              <a:gd name="connsiteX0" fmla="*/ 856122 w 3826929"/>
              <a:gd name="connsiteY0" fmla="*/ 8792 h 6898640"/>
              <a:gd name="connsiteX1" fmla="*/ 3826929 w 3826929"/>
              <a:gd name="connsiteY1" fmla="*/ 0 h 6898640"/>
              <a:gd name="connsiteX2" fmla="*/ 3826929 w 3826929"/>
              <a:gd name="connsiteY2" fmla="*/ 6878320 h 6898640"/>
              <a:gd name="connsiteX3" fmla="*/ 0 w 3826929"/>
              <a:gd name="connsiteY3" fmla="*/ 6898640 h 6898640"/>
              <a:gd name="connsiteX4" fmla="*/ 856122 w 3826929"/>
              <a:gd name="connsiteY4" fmla="*/ 8792 h 6898640"/>
              <a:gd name="connsiteX0" fmla="*/ 650015 w 3620822"/>
              <a:gd name="connsiteY0" fmla="*/ 8792 h 6907432"/>
              <a:gd name="connsiteX1" fmla="*/ 3620822 w 3620822"/>
              <a:gd name="connsiteY1" fmla="*/ 0 h 6907432"/>
              <a:gd name="connsiteX2" fmla="*/ 3620822 w 3620822"/>
              <a:gd name="connsiteY2" fmla="*/ 6878320 h 6907432"/>
              <a:gd name="connsiteX3" fmla="*/ 0 w 3620822"/>
              <a:gd name="connsiteY3" fmla="*/ 6907432 h 6907432"/>
              <a:gd name="connsiteX4" fmla="*/ 650015 w 3620822"/>
              <a:gd name="connsiteY4" fmla="*/ 8792 h 6907432"/>
              <a:gd name="connsiteX0" fmla="*/ 743700 w 3620822"/>
              <a:gd name="connsiteY0" fmla="*/ 17585 h 6907432"/>
              <a:gd name="connsiteX1" fmla="*/ 3620822 w 3620822"/>
              <a:gd name="connsiteY1" fmla="*/ 0 h 6907432"/>
              <a:gd name="connsiteX2" fmla="*/ 3620822 w 3620822"/>
              <a:gd name="connsiteY2" fmla="*/ 6878320 h 6907432"/>
              <a:gd name="connsiteX3" fmla="*/ 0 w 3620822"/>
              <a:gd name="connsiteY3" fmla="*/ 6907432 h 6907432"/>
              <a:gd name="connsiteX4" fmla="*/ 743700 w 3620822"/>
              <a:gd name="connsiteY4" fmla="*/ 17585 h 690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0822" h="6907432">
                <a:moveTo>
                  <a:pt x="743700" y="17585"/>
                </a:moveTo>
                <a:lnTo>
                  <a:pt x="3620822" y="0"/>
                </a:lnTo>
                <a:lnTo>
                  <a:pt x="3620822" y="6878320"/>
                </a:lnTo>
                <a:lnTo>
                  <a:pt x="0" y="6907432"/>
                </a:lnTo>
                <a:lnTo>
                  <a:pt x="743700" y="17585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27" t="-966" r="-17273" b="-9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5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Color 3">
    <p:bg>
      <p:bgPr>
        <a:solidFill>
          <a:srgbClr val="B1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7FDE0-226E-7946-846B-1AF73BEDF959}"/>
              </a:ext>
            </a:extLst>
          </p:cNvPr>
          <p:cNvCxnSpPr>
            <a:cxnSpLocks/>
          </p:cNvCxnSpPr>
          <p:nvPr userDrawn="1"/>
        </p:nvCxnSpPr>
        <p:spPr>
          <a:xfrm>
            <a:off x="497814" y="571274"/>
            <a:ext cx="11252226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A34B2-8292-A649-9CB6-38C30F244145}"/>
              </a:ext>
            </a:extLst>
          </p:cNvPr>
          <p:cNvCxnSpPr>
            <a:cxnSpLocks/>
          </p:cNvCxnSpPr>
          <p:nvPr userDrawn="1"/>
        </p:nvCxnSpPr>
        <p:spPr>
          <a:xfrm>
            <a:off x="489614" y="571274"/>
            <a:ext cx="1600372" cy="0"/>
          </a:xfrm>
          <a:prstGeom prst="line">
            <a:avLst/>
          </a:prstGeom>
          <a:ln w="508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8E0A54-0EFF-D64D-AA1D-0FC805AB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025" y="241555"/>
            <a:ext cx="6389688" cy="33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Name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72EB-BFD6-1F40-8D45-F5582A352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796390"/>
            <a:ext cx="11261725" cy="5194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004987"/>
                </a:solidFill>
                <a:latin typeface="Museo Slab 500" panose="02000000000000000000" pitchFamily="2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CDD907-A2CA-F54C-B478-CCB79BE3B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517650"/>
            <a:ext cx="8531956" cy="46291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3pPr>
            <a:lvl4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4pPr>
            <a:lvl5pPr>
              <a:lnSpc>
                <a:spcPct val="100000"/>
              </a:lnSpc>
              <a:spcBef>
                <a:spcPts val="1000"/>
              </a:spcBef>
              <a:buClr>
                <a:srgbClr val="009CDE"/>
              </a:buClr>
              <a:defRPr sz="1500">
                <a:solidFill>
                  <a:schemeClr val="bg2">
                    <a:lumMod val="25000"/>
                  </a:schemeClr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99527A-9ADD-0943-A049-89EA3D1C7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" y="6023356"/>
            <a:ext cx="1566582" cy="704962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52AE0F43-3FF8-CC41-B6DE-563741A83A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48212" y="6386281"/>
            <a:ext cx="2743200" cy="2703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useo Slab 500" panose="02000000000000000000" pitchFamily="2" charset="77"/>
              </a:defRPr>
            </a:lvl1pPr>
          </a:lstStyle>
          <a:p>
            <a:fld id="{479B05D6-ACAF-9B4D-A7B4-825DC8A79C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8C78419-62F3-764D-B75F-4C785DFB9D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83395" y="-20320"/>
            <a:ext cx="3408606" cy="6887113"/>
          </a:xfrm>
          <a:custGeom>
            <a:avLst/>
            <a:gdLst>
              <a:gd name="connsiteX0" fmla="*/ 0 w 3830637"/>
              <a:gd name="connsiteY0" fmla="*/ 0 h 6878320"/>
              <a:gd name="connsiteX1" fmla="*/ 3830637 w 3830637"/>
              <a:gd name="connsiteY1" fmla="*/ 0 h 6878320"/>
              <a:gd name="connsiteX2" fmla="*/ 3830637 w 3830637"/>
              <a:gd name="connsiteY2" fmla="*/ 6878320 h 6878320"/>
              <a:gd name="connsiteX3" fmla="*/ 0 w 3830637"/>
              <a:gd name="connsiteY3" fmla="*/ 6878320 h 6878320"/>
              <a:gd name="connsiteX4" fmla="*/ 0 w 3830637"/>
              <a:gd name="connsiteY4" fmla="*/ 0 h 6878320"/>
              <a:gd name="connsiteX0" fmla="*/ 883920 w 3830637"/>
              <a:gd name="connsiteY0" fmla="*/ 0 h 6878320"/>
              <a:gd name="connsiteX1" fmla="*/ 3830637 w 3830637"/>
              <a:gd name="connsiteY1" fmla="*/ 0 h 6878320"/>
              <a:gd name="connsiteX2" fmla="*/ 3830637 w 3830637"/>
              <a:gd name="connsiteY2" fmla="*/ 6878320 h 6878320"/>
              <a:gd name="connsiteX3" fmla="*/ 0 w 3830637"/>
              <a:gd name="connsiteY3" fmla="*/ 6878320 h 6878320"/>
              <a:gd name="connsiteX4" fmla="*/ 883920 w 3830637"/>
              <a:gd name="connsiteY4" fmla="*/ 0 h 6878320"/>
              <a:gd name="connsiteX0" fmla="*/ 461889 w 3408606"/>
              <a:gd name="connsiteY0" fmla="*/ 0 h 6887113"/>
              <a:gd name="connsiteX1" fmla="*/ 3408606 w 3408606"/>
              <a:gd name="connsiteY1" fmla="*/ 0 h 6887113"/>
              <a:gd name="connsiteX2" fmla="*/ 3408606 w 3408606"/>
              <a:gd name="connsiteY2" fmla="*/ 6878320 h 6887113"/>
              <a:gd name="connsiteX3" fmla="*/ 0 w 3408606"/>
              <a:gd name="connsiteY3" fmla="*/ 6887113 h 6887113"/>
              <a:gd name="connsiteX4" fmla="*/ 461889 w 3408606"/>
              <a:gd name="connsiteY4" fmla="*/ 0 h 6887113"/>
              <a:gd name="connsiteX0" fmla="*/ 699282 w 3408606"/>
              <a:gd name="connsiteY0" fmla="*/ 0 h 6887113"/>
              <a:gd name="connsiteX1" fmla="*/ 3408606 w 3408606"/>
              <a:gd name="connsiteY1" fmla="*/ 0 h 6887113"/>
              <a:gd name="connsiteX2" fmla="*/ 3408606 w 3408606"/>
              <a:gd name="connsiteY2" fmla="*/ 6878320 h 6887113"/>
              <a:gd name="connsiteX3" fmla="*/ 0 w 3408606"/>
              <a:gd name="connsiteY3" fmla="*/ 6887113 h 6887113"/>
              <a:gd name="connsiteX4" fmla="*/ 699282 w 3408606"/>
              <a:gd name="connsiteY4" fmla="*/ 0 h 688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606" h="6887113">
                <a:moveTo>
                  <a:pt x="699282" y="0"/>
                </a:moveTo>
                <a:lnTo>
                  <a:pt x="3408606" y="0"/>
                </a:lnTo>
                <a:lnTo>
                  <a:pt x="3408606" y="6878320"/>
                </a:lnTo>
                <a:lnTo>
                  <a:pt x="0" y="6887113"/>
                </a:lnTo>
                <a:lnTo>
                  <a:pt x="699282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r">
              <a:defRPr sz="1400">
                <a:latin typeface="Museo Sans 500" panose="02000000000000000000" pitchFamily="2" charset="77"/>
              </a:defRPr>
            </a:lvl1pPr>
          </a:lstStyle>
          <a:p>
            <a:r>
              <a:rPr lang="en-US"/>
              <a:t>Insert custom image</a:t>
            </a:r>
          </a:p>
        </p:txBody>
      </p:sp>
    </p:spTree>
    <p:extLst>
      <p:ext uri="{BB962C8B-B14F-4D97-AF65-F5344CB8AC3E}">
        <p14:creationId xmlns:p14="http://schemas.microsoft.com/office/powerpoint/2010/main" val="296274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652A7E-04D6-DC4E-9984-51D7FCBA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EEBA3-EA31-904B-B22C-9D8344C98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27A3E-7B65-2E44-B36F-117B844E2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2D0E9-FD7F-1447-90A3-9DC8F8B64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C8A87-65C3-334E-862D-DC1FC7B5C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05D6-ACAF-9B4D-A7B4-825DC8A79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4" r:id="rId5"/>
    <p:sldLayoutId id="2147483666" r:id="rId6"/>
    <p:sldLayoutId id="2147483663" r:id="rId7"/>
    <p:sldLayoutId id="2147483665" r:id="rId8"/>
    <p:sldLayoutId id="2147483667" r:id="rId9"/>
    <p:sldLayoutId id="214748366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NPSADay.org/toolkit" TargetMode="External"/><Relationship Id="rId5" Type="http://schemas.openxmlformats.org/officeDocument/2006/relationships/hyperlink" Target="http://www.npsaday.org/become-supporting-organization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psadaydev.wpengine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20EB3F-0DFA-8741-94B0-30099D139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CB874A-61DD-3240-BA15-46A0BD633025}"/>
              </a:ext>
            </a:extLst>
          </p:cNvPr>
          <p:cNvSpPr/>
          <p:nvPr/>
        </p:nvSpPr>
        <p:spPr>
          <a:xfrm>
            <a:off x="687380" y="1938917"/>
            <a:ext cx="5071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useo 700" panose="02000000000000000000" pitchFamily="50" charset="0"/>
                <a:cs typeface="Arial" panose="020B0604020202020204" pitchFamily="34" charset="0"/>
              </a:rPr>
              <a:t>Vital Signs: The Campaign to Prevent Physician Suicide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7A05F4D-14CE-1243-8509-5B0A6DC9D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6" t="19381" r="21588" b="19649"/>
          <a:stretch/>
        </p:blipFill>
        <p:spPr>
          <a:xfrm>
            <a:off x="687380" y="550842"/>
            <a:ext cx="3598182" cy="1388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BE4AC-1D1E-4E50-F4DA-0F36A4B2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43" y="5886223"/>
            <a:ext cx="1456390" cy="575362"/>
          </a:xfrm>
          <a:prstGeom prst="rect">
            <a:avLst/>
          </a:prstGeom>
        </p:spPr>
      </p:pic>
      <p:pic>
        <p:nvPicPr>
          <p:cNvPr id="1026" name="Picture 2" descr="Dr. Lorna Breen Heroes Foundation | Dedicated to Protecting the Well-Being  of Physicians and Health Care Professionals">
            <a:extLst>
              <a:ext uri="{FF2B5EF4-FFF2-40B4-BE49-F238E27FC236}">
                <a16:creationId xmlns:a16="http://schemas.microsoft.com/office/drawing/2014/main" id="{382E8CC5-CCDE-69D3-D9BD-6A4A2E05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03" y="5810250"/>
            <a:ext cx="651335" cy="65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77F635C-F138-871A-C0A2-9D9662848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62" y="5958371"/>
            <a:ext cx="1872433" cy="3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31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5A1828-571C-495E-ADB2-4A6651EA0C61}"/>
              </a:ext>
            </a:extLst>
          </p:cNvPr>
          <p:cNvSpPr/>
          <p:nvPr/>
        </p:nvSpPr>
        <p:spPr>
          <a:xfrm>
            <a:off x="-66702" y="-1"/>
            <a:ext cx="6162702" cy="685800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03BB63-7DCF-4582-BE3D-983F2C01362B}"/>
              </a:ext>
            </a:extLst>
          </p:cNvPr>
          <p:cNvSpPr txBox="1">
            <a:spLocks/>
          </p:cNvSpPr>
          <p:nvPr/>
        </p:nvSpPr>
        <p:spPr>
          <a:xfrm>
            <a:off x="397511" y="796390"/>
            <a:ext cx="5195767" cy="519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9CDE"/>
                </a:solidFill>
                <a:latin typeface="Museo Slab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Encourage Mental Health Reflection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Dear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FutureDoc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allows medical students, residents and physicians an opportunity to: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Reflect on your own mental health and wellbeing using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Dear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FutureDoc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notecards to write a message to your future self.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Reflect on your wellbeing hope for future physicians.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arenR"/>
              <a:tabLst/>
              <a:defRPr/>
            </a:pP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a video about your hope for future physicians.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BC41AA2-FAB6-AF4B-B0B5-24C3AC8CA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8" t="18554" r="20975" b="19748"/>
          <a:stretch/>
        </p:blipFill>
        <p:spPr>
          <a:xfrm>
            <a:off x="10121152" y="5993410"/>
            <a:ext cx="1874015" cy="710201"/>
          </a:xfrm>
          <a:prstGeom prst="rect">
            <a:avLst/>
          </a:prstGeom>
        </p:spPr>
      </p:pic>
      <p:pic>
        <p:nvPicPr>
          <p:cNvPr id="10" name="Picture 9" descr="A blue and white lined paper&#10;&#10;Description automatically generated">
            <a:extLst>
              <a:ext uri="{FF2B5EF4-FFF2-40B4-BE49-F238E27FC236}">
                <a16:creationId xmlns:a16="http://schemas.microsoft.com/office/drawing/2014/main" id="{A6B480E3-CB6E-F2C0-E8A9-AB1D1BE99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576" y="4691202"/>
            <a:ext cx="2170348" cy="1302208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12" name="Picture 11" descr="A blue and white card with white lines&#10;&#10;Description automatically generated">
            <a:extLst>
              <a:ext uri="{FF2B5EF4-FFF2-40B4-BE49-F238E27FC236}">
                <a16:creationId xmlns:a16="http://schemas.microsoft.com/office/drawing/2014/main" id="{7D383D9D-0FB0-AA37-10BA-275ABBA57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576" y="3166249"/>
            <a:ext cx="2170348" cy="130220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023F72-24D0-F620-D7E0-9B54BA336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548" y="897001"/>
            <a:ext cx="4288620" cy="2046507"/>
          </a:xfrm>
          <a:prstGeom prst="rect">
            <a:avLst/>
          </a:prstGeom>
          <a:ln>
            <a:solidFill>
              <a:srgbClr val="009CDE"/>
            </a:solidFill>
          </a:ln>
        </p:spPr>
      </p:pic>
    </p:spTree>
    <p:extLst>
      <p:ext uri="{BB962C8B-B14F-4D97-AF65-F5344CB8AC3E}">
        <p14:creationId xmlns:p14="http://schemas.microsoft.com/office/powerpoint/2010/main" val="377319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16B19E7-9DA0-4247-A252-38035F7D7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9266" t="19381" r="21588" b="19649"/>
          <a:stretch/>
        </p:blipFill>
        <p:spPr>
          <a:xfrm>
            <a:off x="9197789" y="5552074"/>
            <a:ext cx="2685848" cy="10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5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824D05-210B-B643-90CF-5CF9EC22820F}"/>
              </a:ext>
            </a:extLst>
          </p:cNvPr>
          <p:cNvSpPr/>
          <p:nvPr/>
        </p:nvSpPr>
        <p:spPr>
          <a:xfrm>
            <a:off x="-66702" y="-1"/>
            <a:ext cx="6131618" cy="685800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B3D7B-2575-4EC6-8159-8007EAD98F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950" y="796389"/>
            <a:ext cx="5138964" cy="3938220"/>
          </a:xfrm>
        </p:spPr>
        <p:txBody>
          <a:bodyPr>
            <a:normAutofit/>
          </a:bodyPr>
          <a:lstStyle/>
          <a:p>
            <a:pPr algn="l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Suicide Prevention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39DCC6-60AA-254E-B1DA-85B4B585663B}"/>
              </a:ext>
            </a:extLst>
          </p:cNvPr>
          <p:cNvSpPr/>
          <p:nvPr/>
        </p:nvSpPr>
        <p:spPr>
          <a:xfrm>
            <a:off x="488950" y="2042822"/>
            <a:ext cx="5051880" cy="42857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Stressors are inevitable in the field of medicine, but many prevention resources can help provide support. </a:t>
            </a:r>
          </a:p>
          <a:p>
            <a:pPr fontAlgn="base">
              <a:spcAft>
                <a:spcPts val="500"/>
              </a:spcAft>
            </a:pPr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If you or someone you know is struggling or in crisis, call or text 988 or chat 988lifeline.org</a:t>
            </a:r>
            <a:endParaRPr lang="en-US" sz="3200">
              <a:solidFill>
                <a:schemeClr val="bg1"/>
              </a:solidFill>
              <a:latin typeface="Arial"/>
            </a:endParaRPr>
          </a:p>
          <a:p>
            <a:pPr>
              <a:spcAft>
                <a:spcPts val="500"/>
              </a:spcAft>
            </a:pPr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A3A3138-5B0A-5B4A-9781-53FC3CECF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8" t="18554" r="20975" b="19748"/>
          <a:stretch/>
        </p:blipFill>
        <p:spPr>
          <a:xfrm>
            <a:off x="10121152" y="5993410"/>
            <a:ext cx="1874015" cy="710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65B0E-07E1-3384-AA87-91DB9EEE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55" y="1071907"/>
            <a:ext cx="5170195" cy="4498007"/>
          </a:xfrm>
          <a:prstGeom prst="rect">
            <a:avLst/>
          </a:prstGeom>
          <a:ln w="12700">
            <a:solidFill>
              <a:srgbClr val="FF8200"/>
            </a:solidFill>
          </a:ln>
        </p:spPr>
      </p:pic>
    </p:spTree>
    <p:extLst>
      <p:ext uri="{BB962C8B-B14F-4D97-AF65-F5344CB8AC3E}">
        <p14:creationId xmlns:p14="http://schemas.microsoft.com/office/powerpoint/2010/main" val="120792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F8C7401-B5A5-F84E-87EC-7238FC644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9266" t="19381" r="21588" b="19649"/>
          <a:stretch/>
        </p:blipFill>
        <p:spPr>
          <a:xfrm>
            <a:off x="9197789" y="5552074"/>
            <a:ext cx="2685848" cy="10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97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A2CDF1-A910-0C42-866D-D46E885B2E3D}"/>
              </a:ext>
            </a:extLst>
          </p:cNvPr>
          <p:cNvSpPr/>
          <p:nvPr/>
        </p:nvSpPr>
        <p:spPr>
          <a:xfrm>
            <a:off x="-66702" y="-1"/>
            <a:ext cx="6162702" cy="685800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B3D7B-2575-4EC6-8159-8007EAD98F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11" y="796390"/>
            <a:ext cx="5195767" cy="519470"/>
          </a:xfrm>
        </p:spPr>
        <p:txBody>
          <a:bodyPr>
            <a:noAutofit/>
          </a:bodyPr>
          <a:lstStyle/>
          <a:p>
            <a:pPr algn="l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Before a Moment of Crisis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DC38A-F82C-47DE-943F-19D8C3AE2D52}"/>
              </a:ext>
            </a:extLst>
          </p:cNvPr>
          <p:cNvSpPr/>
          <p:nvPr/>
        </p:nvSpPr>
        <p:spPr>
          <a:xfrm>
            <a:off x="382223" y="1937404"/>
            <a:ext cx="534168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be hard to reach out for support if you or a colleague is struggling, whether it’s with stress, feelings of burnout or another challenge. </a:t>
            </a:r>
          </a:p>
          <a:p>
            <a:pPr>
              <a:spcBef>
                <a:spcPts val="1200"/>
              </a:spcBef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way to help face these issues is to plan for them in advance. A personal crisis management plan is meant to do just that.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D626593-B92C-2C4F-92E1-3A26990CA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8" t="18554" r="20975" b="19748"/>
          <a:stretch/>
        </p:blipFill>
        <p:spPr>
          <a:xfrm>
            <a:off x="10121152" y="5993410"/>
            <a:ext cx="1874015" cy="710201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95DB14-AC0E-EC4B-9390-12E96E172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59"/>
          <a:stretch/>
        </p:blipFill>
        <p:spPr>
          <a:xfrm rot="729640">
            <a:off x="7146089" y="874710"/>
            <a:ext cx="4037462" cy="4590255"/>
          </a:xfrm>
          <a:prstGeom prst="rect">
            <a:avLst/>
          </a:prstGeom>
          <a:ln w="12700">
            <a:solidFill>
              <a:srgbClr val="FF8200"/>
            </a:solidFill>
          </a:ln>
        </p:spPr>
      </p:pic>
    </p:spTree>
    <p:extLst>
      <p:ext uri="{BB962C8B-B14F-4D97-AF65-F5344CB8AC3E}">
        <p14:creationId xmlns:p14="http://schemas.microsoft.com/office/powerpoint/2010/main" val="194302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402AB-EEF6-49B1-A437-F59D476880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A39812-8667-EF49-B5F1-A7B06F03E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9266" t="19381" r="21588" b="19649"/>
          <a:stretch/>
        </p:blipFill>
        <p:spPr>
          <a:xfrm>
            <a:off x="9197789" y="5552074"/>
            <a:ext cx="2685848" cy="10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64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5A1828-571C-495E-ADB2-4A6651EA0C61}"/>
              </a:ext>
            </a:extLst>
          </p:cNvPr>
          <p:cNvSpPr/>
          <p:nvPr/>
        </p:nvSpPr>
        <p:spPr>
          <a:xfrm>
            <a:off x="-66702" y="-1"/>
            <a:ext cx="6162702" cy="685800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03BB63-7DCF-4582-BE3D-983F2C01362B}"/>
              </a:ext>
            </a:extLst>
          </p:cNvPr>
          <p:cNvSpPr txBox="1">
            <a:spLocks/>
          </p:cNvSpPr>
          <p:nvPr/>
        </p:nvSpPr>
        <p:spPr>
          <a:xfrm>
            <a:off x="397511" y="796390"/>
            <a:ext cx="5195767" cy="519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9CDE"/>
                </a:solidFill>
                <a:latin typeface="Museo Slab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a Meaningful Conversation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368D1F-28A0-4C17-8331-D95D7FBCE578}"/>
              </a:ext>
            </a:extLst>
          </p:cNvPr>
          <p:cNvSpPr/>
          <p:nvPr/>
        </p:nvSpPr>
        <p:spPr>
          <a:xfrm>
            <a:off x="382223" y="1937404"/>
            <a:ext cx="534168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Prepare for the conversation</a:t>
            </a:r>
          </a:p>
          <a:p>
            <a:pPr>
              <a:spcBef>
                <a:spcPts val="1200"/>
              </a:spcBef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Find the right time</a:t>
            </a:r>
          </a:p>
          <a:p>
            <a:pPr>
              <a:spcBef>
                <a:spcPts val="1200"/>
              </a:spcBef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Choose the right language</a:t>
            </a:r>
          </a:p>
          <a:p>
            <a:pPr>
              <a:spcBef>
                <a:spcPts val="1200"/>
              </a:spcBef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Listen, actively</a:t>
            </a:r>
          </a:p>
          <a:p>
            <a:pPr>
              <a:spcBef>
                <a:spcPts val="1200"/>
              </a:spcBef>
            </a:pP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Navigate resistance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0CE0FA7-4307-8142-AD09-EC50287D4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8" t="18554" r="20975" b="19748"/>
          <a:stretch/>
        </p:blipFill>
        <p:spPr>
          <a:xfrm>
            <a:off x="10121152" y="5993410"/>
            <a:ext cx="1874015" cy="710201"/>
          </a:xfrm>
          <a:prstGeom prst="rect">
            <a:avLst/>
          </a:prstGeom>
        </p:spPr>
      </p:pic>
      <p:pic>
        <p:nvPicPr>
          <p:cNvPr id="3" name="Picture 2" descr="A blue and white poster with text&#10;&#10;Description automatically generated">
            <a:extLst>
              <a:ext uri="{FF2B5EF4-FFF2-40B4-BE49-F238E27FC236}">
                <a16:creationId xmlns:a16="http://schemas.microsoft.com/office/drawing/2014/main" id="{E6A59B08-5573-7AFE-F540-F76F9D6AB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5368">
            <a:off x="7270632" y="764560"/>
            <a:ext cx="3664571" cy="4746345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918349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73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5A1828-571C-495E-ADB2-4A6651EA0C61}"/>
              </a:ext>
            </a:extLst>
          </p:cNvPr>
          <p:cNvSpPr/>
          <p:nvPr/>
        </p:nvSpPr>
        <p:spPr>
          <a:xfrm>
            <a:off x="-66702" y="-1"/>
            <a:ext cx="6162702" cy="685800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03BB63-7DCF-4582-BE3D-983F2C01362B}"/>
              </a:ext>
            </a:extLst>
          </p:cNvPr>
          <p:cNvSpPr txBox="1">
            <a:spLocks/>
          </p:cNvSpPr>
          <p:nvPr/>
        </p:nvSpPr>
        <p:spPr>
          <a:xfrm>
            <a:off x="397511" y="796390"/>
            <a:ext cx="5195767" cy="519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9CDE"/>
                </a:solidFill>
                <a:latin typeface="Museo Slab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Intrusive Mental Health Questions</a:t>
            </a:r>
          </a:p>
          <a:p>
            <a:pPr algn="l"/>
            <a:endParaRPr 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368D1F-28A0-4C17-8331-D95D7FBCE578}"/>
              </a:ext>
            </a:extLst>
          </p:cNvPr>
          <p:cNvSpPr/>
          <p:nvPr/>
        </p:nvSpPr>
        <p:spPr>
          <a:xfrm>
            <a:off x="382223" y="1937404"/>
            <a:ext cx="53416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Steps Boards and Hospitals/Health Systems Can Take</a:t>
            </a:r>
          </a:p>
          <a:p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licensure and credentialing applications, addendums and peer review forms</a:t>
            </a:r>
          </a:p>
          <a:p>
            <a:pPr marL="457200" indent="-457200">
              <a:buAutoNum type="arabicPeriod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 invasive or stigmatizing language around mental health</a:t>
            </a:r>
          </a:p>
          <a:p>
            <a:pPr marL="457200" indent="-457200">
              <a:buAutoNum type="arabicPeriod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these changes to your workforce and assure clinicians that it is safe for them to seek care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C9A7DD8-16F2-5546-869A-F01D0632D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8" t="18554" r="20975" b="19748"/>
          <a:stretch/>
        </p:blipFill>
        <p:spPr>
          <a:xfrm>
            <a:off x="10121152" y="5993410"/>
            <a:ext cx="1874015" cy="710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461EC8-AAB2-6565-DF08-ED11C57E8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05" y="2309479"/>
            <a:ext cx="5608262" cy="22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9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514E2F-2151-4D48-89AA-3DA19CCC1559}"/>
              </a:ext>
            </a:extLst>
          </p:cNvPr>
          <p:cNvSpPr/>
          <p:nvPr/>
        </p:nvSpPr>
        <p:spPr>
          <a:xfrm>
            <a:off x="420212" y="146258"/>
            <a:ext cx="5580847" cy="66325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17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Physicians have one of the highest suicide rates of any profession. </a:t>
            </a:r>
            <a:r>
              <a:rPr lang="en-US" sz="1700" b="1" dirty="0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half of physicians know a physician who has either considered, attempted or died by suicide in their career.</a:t>
            </a:r>
            <a:r>
              <a:rPr lang="en-US" sz="17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It’s estimated that one million Americans lose their physician to suicide each year.</a:t>
            </a:r>
          </a:p>
          <a:p>
            <a:pPr fontAlgn="base"/>
            <a:endParaRPr lang="en-US" sz="1700" b="1">
              <a:solidFill>
                <a:srgbClr val="3DB9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700" b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all help prevent physician suicide.</a:t>
            </a:r>
            <a:endParaRPr lang="en-US" sz="1700" b="1">
              <a:solidFill>
                <a:srgbClr val="3DB9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1700">
              <a:solidFill>
                <a:srgbClr val="3DB9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Physicians are experiencing practice environments like they never had before -- early physician retirement, health care worker shortages and a growing inequity experienced by patients. Understandably, this has taken a toll on their mental health and contributes to burnout rates.</a:t>
            </a:r>
          </a:p>
          <a:p>
            <a:pPr fontAlgn="base"/>
            <a:endParaRPr lang="en-US" sz="17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Physician Suicide Awareness Day (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#NPSADay</a:t>
            </a: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a reminder and call to action. It's a time to talk – and to act – so physicians’ struggles don't become mental health emergencies. We can all help prevent physician suicide by learning the signs, starting the conversations, creating a culture of wellbeing, removing intrusive mental health questions from applications and sharing the resources that can help those in distress seek mental health care.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769366-E055-7F40-9214-E8E48602F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6222" y="5022476"/>
            <a:ext cx="4184995" cy="1835524"/>
          </a:xfrm>
          <a:prstGeom prst="rect">
            <a:avLst/>
          </a:prstGeom>
        </p:spPr>
      </p:pic>
      <p:pic>
        <p:nvPicPr>
          <p:cNvPr id="9" name="Picture 8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C709010F-AA70-4D47-BF4B-824D48F842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190"/>
          <a:stretch/>
        </p:blipFill>
        <p:spPr>
          <a:xfrm>
            <a:off x="6190942" y="3476803"/>
            <a:ext cx="6001058" cy="3384724"/>
          </a:xfrm>
          <a:prstGeom prst="rect">
            <a:avLst/>
          </a:prstGeom>
        </p:spPr>
      </p:pic>
      <p:pic>
        <p:nvPicPr>
          <p:cNvPr id="13" name="Picture 12" descr="A picture containing person, indoor, hospital room&#10;&#10;Description automatically generated">
            <a:extLst>
              <a:ext uri="{FF2B5EF4-FFF2-40B4-BE49-F238E27FC236}">
                <a16:creationId xmlns:a16="http://schemas.microsoft.com/office/drawing/2014/main" id="{E77F8BA9-F443-47E9-BDAB-0C60AAAE9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80"/>
          <a:stretch/>
        </p:blipFill>
        <p:spPr>
          <a:xfrm>
            <a:off x="6190942" y="0"/>
            <a:ext cx="6001058" cy="34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87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402AB-EEF6-49B1-A437-F59D476880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B231150-6559-654D-BFE5-F75F1E21B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9266" t="19381" r="21588" b="19649"/>
          <a:stretch/>
        </p:blipFill>
        <p:spPr>
          <a:xfrm>
            <a:off x="9197789" y="5552074"/>
            <a:ext cx="2685848" cy="10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5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5A1828-571C-495E-ADB2-4A6651EA0C61}"/>
              </a:ext>
            </a:extLst>
          </p:cNvPr>
          <p:cNvSpPr/>
          <p:nvPr/>
        </p:nvSpPr>
        <p:spPr>
          <a:xfrm>
            <a:off x="-66702" y="-1"/>
            <a:ext cx="6162702" cy="685800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ea typeface="Calibri"/>
              <a:cs typeface="Calibri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03BB63-7DCF-4582-BE3D-983F2C01362B}"/>
              </a:ext>
            </a:extLst>
          </p:cNvPr>
          <p:cNvSpPr txBox="1">
            <a:spLocks/>
          </p:cNvSpPr>
          <p:nvPr/>
        </p:nvSpPr>
        <p:spPr>
          <a:xfrm>
            <a:off x="397511" y="796390"/>
            <a:ext cx="5195767" cy="519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9CDE"/>
                </a:solidFill>
                <a:latin typeface="Museo Slab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Culture of Wellbeing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BC41AA2-FAB6-AF4B-B0B5-24C3AC8CA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8" t="18554" r="20975" b="19748"/>
          <a:stretch/>
        </p:blipFill>
        <p:spPr>
          <a:xfrm>
            <a:off x="10121152" y="5993410"/>
            <a:ext cx="1874015" cy="710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BE7277-3766-AC6C-96F8-097071F0B490}"/>
              </a:ext>
            </a:extLst>
          </p:cNvPr>
          <p:cNvSpPr/>
          <p:nvPr/>
        </p:nvSpPr>
        <p:spPr>
          <a:xfrm>
            <a:off x="382223" y="1937404"/>
            <a:ext cx="534168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IN: Caring for Caregivers is a program for organizations to improve the professional well-being and mental health of health workers. It includes three main phases: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Commitments by Medical Groups, Hospitals, Health Systems, Health Plans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Digital Programming – Symphony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Focus on Operations and Participate in Learning Communities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56B2D-91B2-69A6-BD16-8C2C3479D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507" y="605935"/>
            <a:ext cx="5384800" cy="1816270"/>
          </a:xfrm>
          <a:prstGeom prst="rect">
            <a:avLst/>
          </a:prstGeom>
          <a:ln w="12700">
            <a:solidFill>
              <a:srgbClr val="FF82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BADFC-A958-C9FB-BB3A-58FC24879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507" y="2748027"/>
            <a:ext cx="5384800" cy="2944962"/>
          </a:xfrm>
          <a:prstGeom prst="rect">
            <a:avLst/>
          </a:prstGeom>
          <a:ln w="12700">
            <a:solidFill>
              <a:srgbClr val="FF8200"/>
            </a:solidFill>
          </a:ln>
        </p:spPr>
      </p:pic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B3D7B-2575-4EC6-8159-8007EAD98F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0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Help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DC38A-F82C-47DE-943F-19D8C3AE2D52}"/>
              </a:ext>
            </a:extLst>
          </p:cNvPr>
          <p:cNvSpPr/>
          <p:nvPr/>
        </p:nvSpPr>
        <p:spPr>
          <a:xfrm>
            <a:off x="1823491" y="2197986"/>
            <a:ext cx="8770618" cy="22159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If you or someone you know is struggling or in crisis, call or text 988 or chat 988lifeline.org</a:t>
            </a:r>
            <a:endParaRPr lang="en-US" sz="32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spcBef>
                <a:spcPts val="1200"/>
              </a:spcBef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4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20EB3F-0DFA-8741-94B0-30099D139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514E2F-2151-4D48-89AA-3DA19CCC1559}"/>
              </a:ext>
            </a:extLst>
          </p:cNvPr>
          <p:cNvSpPr/>
          <p:nvPr/>
        </p:nvSpPr>
        <p:spPr>
          <a:xfrm>
            <a:off x="372202" y="517823"/>
            <a:ext cx="5510339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rgbClr val="3DB9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in preventing physician suicide.</a:t>
            </a:r>
          </a:p>
          <a:p>
            <a:pPr fontAlgn="base"/>
            <a:endParaRPr lang="en-US" sz="1700">
              <a:solidFill>
                <a:srgbClr val="3DB9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a Supporting Organization at </a:t>
            </a:r>
            <a:r>
              <a:rPr lang="en-US" sz="200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NPSADay.org/become-supporting-organization</a:t>
            </a:r>
            <a:endParaRPr lang="en-US" sz="2000">
              <a:solidFill>
                <a:srgbClr val="FF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out and engage physicians, their loved ones, their colleagues, health organizations or others in your network to join us in recognizing #NPSADay. </a:t>
            </a:r>
          </a:p>
          <a:p>
            <a:pPr lvl="0"/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at </a:t>
            </a:r>
            <a:r>
              <a:rPr lang="en-US" sz="200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NPSADay.org/toolkit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 to help you plan how to recognize #NPSADay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Shareable materials to recognize #NPSADay and encourage others to help prevent physician suicide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314C67-95FE-7C40-9687-EA0118B18D1B}"/>
              </a:ext>
            </a:extLst>
          </p:cNvPr>
          <p:cNvSpPr/>
          <p:nvPr/>
        </p:nvSpPr>
        <p:spPr>
          <a:xfrm>
            <a:off x="297533" y="5517030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Brought to you by: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817911-C247-C247-8FFD-C2839C761D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25000"/>
          </a:blip>
          <a:srcRect l="9266" t="19381" r="21588" b="19649"/>
          <a:stretch/>
        </p:blipFill>
        <p:spPr>
          <a:xfrm>
            <a:off x="8161985" y="255494"/>
            <a:ext cx="3657813" cy="1411079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526BB87-7408-7A8B-DD64-C9A0B7D3A6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043" y="5886223"/>
            <a:ext cx="1456390" cy="575362"/>
          </a:xfrm>
          <a:prstGeom prst="rect">
            <a:avLst/>
          </a:prstGeom>
        </p:spPr>
      </p:pic>
      <p:pic>
        <p:nvPicPr>
          <p:cNvPr id="7" name="Picture 6" descr="A black and orange logo with text&#10;&#10;Description automatically generated">
            <a:extLst>
              <a:ext uri="{FF2B5EF4-FFF2-40B4-BE49-F238E27FC236}">
                <a16:creationId xmlns:a16="http://schemas.microsoft.com/office/drawing/2014/main" id="{2084276A-DF33-1317-73C0-FEF11B885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7223" y="5847100"/>
            <a:ext cx="660729" cy="646486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899135-D03B-141A-CAE7-2C7678F43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746" y="5923330"/>
            <a:ext cx="2701462" cy="50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1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9FA6B3-BA24-1E47-BA44-C46DB5187C8B}"/>
              </a:ext>
            </a:extLst>
          </p:cNvPr>
          <p:cNvSpPr/>
          <p:nvPr/>
        </p:nvSpPr>
        <p:spPr>
          <a:xfrm>
            <a:off x="1502569" y="458956"/>
            <a:ext cx="9186862" cy="63709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7 Actions You Can Take</a:t>
            </a:r>
          </a:p>
          <a:p>
            <a:pPr algn="ctr" fontAlgn="base"/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Learn the Vital Signs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fontAlgn="base"/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Encourage mental health reflection</a:t>
            </a:r>
            <a:endParaRPr lang="en-US">
              <a:cs typeface="Calibri" panose="020F0502020204030204"/>
            </a:endParaRPr>
          </a:p>
          <a:p>
            <a:pPr algn="ctr"/>
            <a:endParaRPr lang="en-US" sz="2400" b="1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Share suicide prevention resources</a:t>
            </a:r>
          </a:p>
          <a:p>
            <a:pPr algn="ctr" fontAlgn="base"/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Prepare before a moment of crisis</a:t>
            </a:r>
          </a:p>
          <a:p>
            <a:pPr algn="ctr" fontAlgn="base"/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Check in with a physician</a:t>
            </a:r>
          </a:p>
          <a:p>
            <a:pPr algn="ctr" fontAlgn="base"/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Remove intrusive mental health questions</a:t>
            </a:r>
          </a:p>
          <a:p>
            <a:pPr algn="ctr" fontAlgn="base"/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fontAlgn="base"/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Create a culture of wellbeing</a:t>
            </a:r>
          </a:p>
          <a:p>
            <a:pPr algn="ctr" fontAlgn="base"/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C78197-667F-954E-8D62-BDBE142C0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l="9266" t="19381" r="21588" b="19649"/>
          <a:stretch/>
        </p:blipFill>
        <p:spPr>
          <a:xfrm>
            <a:off x="9197789" y="5552074"/>
            <a:ext cx="2685848" cy="10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4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350DAAC-3FB6-1543-9FE5-791FF3FEE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9266" t="19381" r="21588" b="19649"/>
          <a:stretch/>
        </p:blipFill>
        <p:spPr>
          <a:xfrm>
            <a:off x="9197789" y="5552074"/>
            <a:ext cx="2685848" cy="10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0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4806-0F64-4E1F-804B-0972B5767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7" y="454037"/>
            <a:ext cx="11974284" cy="519470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Warning Signs with the Vital Signs’ HEART Acronym 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5E00EC2B-7212-4357-B374-9051F124B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10"/>
          <a:stretch/>
        </p:blipFill>
        <p:spPr>
          <a:xfrm>
            <a:off x="0" y="3017054"/>
            <a:ext cx="12191999" cy="38617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B0D335-8F79-4A44-9BE3-2D72D37FCF49}"/>
              </a:ext>
            </a:extLst>
          </p:cNvPr>
          <p:cNvSpPr/>
          <p:nvPr/>
        </p:nvSpPr>
        <p:spPr>
          <a:xfrm>
            <a:off x="735281" y="1314885"/>
            <a:ext cx="11015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Sign 1: </a:t>
            </a:r>
            <a:r>
              <a:rPr lang="en-US" sz="28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Increasing the use of medications and/or alcohol or illicit drugs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Talking about wanting to hurt themselves or die</a:t>
            </a:r>
          </a:p>
        </p:txBody>
      </p:sp>
    </p:spTree>
    <p:extLst>
      <p:ext uri="{BB962C8B-B14F-4D97-AF65-F5344CB8AC3E}">
        <p14:creationId xmlns:p14="http://schemas.microsoft.com/office/powerpoint/2010/main" val="316166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4806-0F64-4E1F-804B-0972B5767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7" y="454037"/>
            <a:ext cx="11974284" cy="519470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Warning Signs with the Vital Signs’ HEART Acronym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0D335-8F79-4A44-9BE3-2D72D37FCF49}"/>
              </a:ext>
            </a:extLst>
          </p:cNvPr>
          <p:cNvSpPr/>
          <p:nvPr/>
        </p:nvSpPr>
        <p:spPr>
          <a:xfrm>
            <a:off x="735281" y="1314885"/>
            <a:ext cx="11015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Sign 2: </a:t>
            </a:r>
            <a:r>
              <a:rPr lang="en-US" sz="28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Emotions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Experiencing extreme mood swings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Feeling hopeless or having no purpose</a:t>
            </a:r>
          </a:p>
        </p:txBody>
      </p:sp>
      <p:pic>
        <p:nvPicPr>
          <p:cNvPr id="5" name="Picture 4" descr="A picture containing person, man, indoor, standing&#10;&#10;Description automatically generated">
            <a:extLst>
              <a:ext uri="{FF2B5EF4-FFF2-40B4-BE49-F238E27FC236}">
                <a16:creationId xmlns:a16="http://schemas.microsoft.com/office/drawing/2014/main" id="{EEC2172A-AD93-4A69-9F42-15A466A85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72"/>
          <a:stretch/>
        </p:blipFill>
        <p:spPr>
          <a:xfrm>
            <a:off x="0" y="2973713"/>
            <a:ext cx="12192000" cy="38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4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4806-0F64-4E1F-804B-0972B5767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7" y="454037"/>
            <a:ext cx="11974284" cy="519470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Warning Signs with the Vital Signs’ HEART Acronym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0D335-8F79-4A44-9BE3-2D72D37FCF49}"/>
              </a:ext>
            </a:extLst>
          </p:cNvPr>
          <p:cNvSpPr/>
          <p:nvPr/>
        </p:nvSpPr>
        <p:spPr>
          <a:xfrm>
            <a:off x="735281" y="1314885"/>
            <a:ext cx="11015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Sign 3: </a:t>
            </a:r>
            <a:r>
              <a:rPr lang="en-US" sz="28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Being negative about professional and personal life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Having inappropriate outbursts of anger or sadness</a:t>
            </a:r>
          </a:p>
        </p:txBody>
      </p:sp>
      <p:pic>
        <p:nvPicPr>
          <p:cNvPr id="6" name="Picture 5" descr="A picture containing indoor, sitting, white, black&#10;&#10;Description automatically generated">
            <a:extLst>
              <a:ext uri="{FF2B5EF4-FFF2-40B4-BE49-F238E27FC236}">
                <a16:creationId xmlns:a16="http://schemas.microsoft.com/office/drawing/2014/main" id="{021D87A9-557F-4899-8A98-99307E131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86"/>
          <a:stretch/>
        </p:blipFill>
        <p:spPr>
          <a:xfrm>
            <a:off x="0" y="2955499"/>
            <a:ext cx="12188952" cy="39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4806-0F64-4E1F-804B-0972B5767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7" y="454037"/>
            <a:ext cx="11974284" cy="519470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Warning Signs with the Vital Signs’ HEART Acronym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0D335-8F79-4A44-9BE3-2D72D37FCF49}"/>
              </a:ext>
            </a:extLst>
          </p:cNvPr>
          <p:cNvSpPr/>
          <p:nvPr/>
        </p:nvSpPr>
        <p:spPr>
          <a:xfrm>
            <a:off x="735281" y="1314885"/>
            <a:ext cx="11015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Sign 4: </a:t>
            </a:r>
            <a:r>
              <a:rPr lang="en-US" sz="2800" b="1" dirty="0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Withdrawing or isolating themselves from family, friends and coworkers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Talking about being a burden to others</a:t>
            </a:r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DD9ED3C2-8E82-4E8E-AD40-C1EF1C70E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3" b="12176"/>
          <a:stretch/>
        </p:blipFill>
        <p:spPr>
          <a:xfrm>
            <a:off x="0" y="2955498"/>
            <a:ext cx="12188952" cy="39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1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4806-0F64-4E1F-804B-0972B5767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857" y="454037"/>
            <a:ext cx="11974284" cy="519470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Warning Signs with the Vital Signs’ HEART Acronym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0D335-8F79-4A44-9BE3-2D72D37FCF49}"/>
              </a:ext>
            </a:extLst>
          </p:cNvPr>
          <p:cNvSpPr/>
          <p:nvPr/>
        </p:nvSpPr>
        <p:spPr>
          <a:xfrm>
            <a:off x="735281" y="1314885"/>
            <a:ext cx="11015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Sign 5: </a:t>
            </a:r>
            <a:r>
              <a:rPr lang="en-US" sz="2800" b="1">
                <a:solidFill>
                  <a:srgbClr val="0049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Temperament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Acting anxious or agitated; behaving recklessly</a:t>
            </a:r>
          </a:p>
          <a:p>
            <a:pPr marL="463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Being uncomfortable, tired or in unbearable pain</a:t>
            </a:r>
          </a:p>
        </p:txBody>
      </p:sp>
      <p:pic>
        <p:nvPicPr>
          <p:cNvPr id="6" name="Picture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CE473082-E283-441C-BBDF-0DC830436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93"/>
          <a:stretch/>
        </p:blipFill>
        <p:spPr>
          <a:xfrm>
            <a:off x="6864" y="3001679"/>
            <a:ext cx="12188952" cy="38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2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C674C31E796A4A942F8D4CBCA39F81" ma:contentTypeVersion="436" ma:contentTypeDescription="Create a new document." ma:contentTypeScope="" ma:versionID="2643947b57b650f81be649e6e411b8ba">
  <xsd:schema xmlns:xsd="http://www.w3.org/2001/XMLSchema" xmlns:xs="http://www.w3.org/2001/XMLSchema" xmlns:p="http://schemas.microsoft.com/office/2006/metadata/properties" xmlns:ns2="6167249e-6a40-4907-b295-a3e2868b1f90" xmlns:ns3="49af402b-6abf-415e-9879-ec54ea8c332b" targetNamespace="http://schemas.microsoft.com/office/2006/metadata/properties" ma:root="true" ma:fieldsID="1db35b1e5d9f0f6c53f37d3bb533ab55" ns2:_="" ns3:_="">
    <xsd:import namespace="6167249e-6a40-4907-b295-a3e2868b1f90"/>
    <xsd:import namespace="49af402b-6abf-415e-9879-ec54ea8c332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249e-6a40-4907-b295-a3e2868b1f90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9b9d91c-d44f-4bdc-856b-833b1214b64d}" ma:internalName="TaxCatchAll" ma:showField="CatchAllData" ma:web="6167249e-6a40-4907-b295-a3e2868b1f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f402b-6abf-415e-9879-ec54ea8c332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473b9ea-160c-455f-92dd-fc5c7f157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67249e-6a40-4907-b295-a3e2868b1f90" xsi:nil="true"/>
    <lcf76f155ced4ddcb4097134ff3c332f xmlns="49af402b-6abf-415e-9879-ec54ea8c33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CD9D23B-5386-42B9-8A62-F20899DA336F}">
  <ds:schemaRefs>
    <ds:schemaRef ds:uri="49af402b-6abf-415e-9879-ec54ea8c332b"/>
    <ds:schemaRef ds:uri="6167249e-6a40-4907-b295-a3e2868b1f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656C91-911F-43AE-8FF7-F2A41925F4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ADD93F-62C8-497F-8D1D-2DB7C8F6048B}">
  <ds:schemaRefs>
    <ds:schemaRef ds:uri="http://schemas.microsoft.com/office/2006/metadata/properties"/>
    <ds:schemaRef ds:uri="49af402b-6abf-415e-9879-ec54ea8c332b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167249e-6a40-4907-b295-a3e2868b1f90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807</Words>
  <Application>Microsoft Office PowerPoint</Application>
  <PresentationFormat>Widescreen</PresentationFormat>
  <Paragraphs>93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JPA</dc:creator>
  <cp:lastModifiedBy>Nina Stern</cp:lastModifiedBy>
  <cp:revision>9</cp:revision>
  <dcterms:created xsi:type="dcterms:W3CDTF">2020-02-25T19:35:09Z</dcterms:created>
  <dcterms:modified xsi:type="dcterms:W3CDTF">2024-09-13T20:00:51Z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0x01010004C674C31E796A4A942F8D4CBCA39F81</vt:lpwstr>
  </property>
  <property fmtid="{D5CDD505-2E9C-101B-9397-08002B2CF9AE}" pid="4" name="MediaServiceImageTags">
    <vt:lpwstr/>
  </property>
</Properties>
</file>